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332" r:id="rId5"/>
    <p:sldId id="270" r:id="rId6"/>
    <p:sldId id="303" r:id="rId7"/>
    <p:sldId id="333" r:id="rId8"/>
    <p:sldId id="271" r:id="rId9"/>
    <p:sldId id="265" r:id="rId10"/>
    <p:sldId id="323" r:id="rId11"/>
    <p:sldId id="266" r:id="rId12"/>
    <p:sldId id="334" r:id="rId13"/>
    <p:sldId id="297" r:id="rId14"/>
    <p:sldId id="319" r:id="rId15"/>
    <p:sldId id="318" r:id="rId16"/>
    <p:sldId id="276" r:id="rId17"/>
    <p:sldId id="326" r:id="rId18"/>
    <p:sldId id="327" r:id="rId19"/>
    <p:sldId id="328" r:id="rId20"/>
    <p:sldId id="329" r:id="rId21"/>
    <p:sldId id="320" r:id="rId22"/>
    <p:sldId id="335" r:id="rId23"/>
    <p:sldId id="277" r:id="rId24"/>
    <p:sldId id="288" r:id="rId25"/>
    <p:sldId id="336" r:id="rId26"/>
    <p:sldId id="278" r:id="rId27"/>
    <p:sldId id="274" r:id="rId28"/>
    <p:sldId id="292" r:id="rId29"/>
    <p:sldId id="322" r:id="rId30"/>
    <p:sldId id="291" r:id="rId31"/>
    <p:sldId id="275" r:id="rId32"/>
    <p:sldId id="337" r:id="rId33"/>
    <p:sldId id="289" r:id="rId34"/>
    <p:sldId id="324" r:id="rId35"/>
    <p:sldId id="290" r:id="rId36"/>
    <p:sldId id="280" r:id="rId37"/>
    <p:sldId id="298" r:id="rId38"/>
    <p:sldId id="321" r:id="rId39"/>
    <p:sldId id="294" r:id="rId40"/>
    <p:sldId id="331" r:id="rId41"/>
    <p:sldId id="313" r:id="rId42"/>
    <p:sldId id="314" r:id="rId43"/>
    <p:sldId id="315" r:id="rId44"/>
    <p:sldId id="316" r:id="rId45"/>
    <p:sldId id="296" r:id="rId46"/>
    <p:sldId id="312" r:id="rId47"/>
    <p:sldId id="31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4200"/>
    <a:srgbClr val="008080"/>
    <a:srgbClr val="9999FF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6854" autoAdjust="0"/>
    <p:restoredTop sz="94434" autoAdjust="0"/>
  </p:normalViewPr>
  <p:slideViewPr>
    <p:cSldViewPr>
      <p:cViewPr varScale="1">
        <p:scale>
          <a:sx n="94" d="100"/>
          <a:sy n="94" d="100"/>
        </p:scale>
        <p:origin x="-97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29.04.2019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https://avatanplus.com/files/resources/original/5700bcbf48023153dae14b3f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7" descr="D:\Лидия\шаблоны\Ольга Бор\Care Bears\облака.png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0104" y="1562985"/>
            <a:ext cx="4813818" cy="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sgunko@vandex.ru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/>
          <a:lstStyle/>
          <a:p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государственного бюджетного  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общеобразовательного учреждения Самарской области  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общеобразовательной школы </a:t>
            </a:r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пос.Прибой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Безенчукский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Самарской области – 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«Зоренька»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446242, Самарская область, муниципальный район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Безенчукский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пос.Прибой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Административная, д. 8 тел./факс 8(846 76) 43317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altLang="ru-RU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dsgunko</a:t>
            </a:r>
            <a:r>
              <a:rPr lang="ru-RU" alt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@vandex.ru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31640" y="1988840"/>
            <a:ext cx="6552728" cy="3528392"/>
          </a:xfrm>
        </p:spPr>
        <p:txBody>
          <a:bodyPr/>
          <a:lstStyle/>
          <a:p>
            <a:pPr marL="0" indent="0" algn="ctr">
              <a:buNone/>
            </a:pPr>
            <a:endParaRPr lang="ru-RU" sz="3200" b="1" i="1" kern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</a:p>
          <a:p>
            <a:pPr marL="0" indent="0" algn="ctr">
              <a:buNone/>
            </a:pPr>
            <a:r>
              <a:rPr lang="ru-RU" sz="3200" b="1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международной программе Эко/Школа</a:t>
            </a:r>
          </a:p>
          <a:p>
            <a:pPr marL="0" indent="0" algn="ctr">
              <a:buNone/>
            </a:pPr>
            <a:r>
              <a:rPr lang="ru-RU" sz="3200" b="1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 учебный год</a:t>
            </a:r>
            <a:endParaRPr lang="ru-RU" sz="3200" b="1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7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Аппликация из осенних листьев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Аппликация из листьев ,,Животные,, осень 2018г\P111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64096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ппликация из листьев ,,Животные,, осень 2018г\P111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ппликация из листьев ,,Животные,, осень 2018г\P1110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57" y="3642216"/>
            <a:ext cx="3257014" cy="2442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Аппликация из листьев ,,Животные,, осень 2018г\P1110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25" y="3645024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9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936" y="116632"/>
            <a:ext cx="8229600" cy="158417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на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сезонными изменениями в природе»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612068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45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Защитим животных»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842493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Беседа с детьми и чтение художественной литературы по теме проекта «Как вести себя с бездомными животными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Художественное творчество и составление рассказа</a:t>
            </a:r>
            <a:r>
              <a:rPr lang="ru-RU" sz="18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детьми с родителями из личного опыта 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«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Наш любимый домашний питомец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».</a:t>
            </a:r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Инсценировка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по стихотворению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Е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. Благининой 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«.Котенок».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Настольные дидактические игры по теме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проекта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«Чей хвост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?»,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«Кто что ест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?».</a:t>
            </a:r>
          </a:p>
          <a:p>
            <a:pPr marL="0" lv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Конструирование «Всем на свете нужен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дом».</a:t>
            </a:r>
          </a:p>
          <a:p>
            <a:pPr marL="0" lv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Сюжетно-ролевые игры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Ветеринарная клиника», «Зоомагазин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 marL="0" lv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Изготовление книжки – малышки «Дружок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  <a:p>
            <a:pPr marL="0" lvl="0" indent="0" algn="ctr">
              <a:buNone/>
            </a:pP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Памятки для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родителе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«Безопасность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детей при общении с животными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Анкетирование родителей «Мы в ответе за тех, кого приручили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  <a:t>».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+mj-cs"/>
              </a:rPr>
            </a:br>
            <a:r>
              <a:rPr lang="ru-RU" sz="1800" i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ru-RU" sz="1800" i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+mj-cs"/>
              </a:rPr>
            </a:br>
            <a:r>
              <a:rPr lang="ru-RU" sz="1800" i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  <a:t/>
            </a:r>
            <a:br>
              <a:rPr lang="ru-RU" sz="1800" i="1" dirty="0">
                <a:solidFill>
                  <a:schemeClr val="tx2">
                    <a:lumMod val="50000"/>
                  </a:schemeClr>
                </a:solidFill>
                <a:ea typeface="Times New Roman"/>
                <a:cs typeface="Times New Roman"/>
              </a:rPr>
            </a:br>
            <a:endParaRPr lang="ru-RU" sz="18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br>
              <a:rPr lang="ru-RU" sz="2400" b="1" dirty="0" smtClean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«Защитим животных»</a:t>
            </a:r>
            <a:br>
              <a:rPr lang="ru-RU" sz="2400" b="1" dirty="0" smtClean="0">
                <a:solidFill>
                  <a:srgbClr val="004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42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549896" y="1556792"/>
            <a:ext cx="8147248" cy="3993307"/>
          </a:xfrm>
        </p:spPr>
        <p:txBody>
          <a:bodyPr/>
          <a:lstStyle/>
          <a:p>
            <a:pPr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111111"/>
                </a:solidFill>
                <a:latin typeface="Times New Roman"/>
                <a:ea typeface="Times New Roman"/>
              </a:rPr>
              <a:t>Цель: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Привлечение внимания детей и родителей к Всемирному дню защиты животных.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</a:rPr>
              <a:t>Формирование у дошкольников представлений о роли собак и кошек в жизни человека и пути решения проблемы бездомных животных</a:t>
            </a: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.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Times New Roman"/>
              </a:rPr>
              <a:t>Задачи</a:t>
            </a:r>
            <a:r>
              <a:rPr lang="ru-RU" sz="2000" b="1" dirty="0">
                <a:latin typeface="Times New Roman"/>
                <a:ea typeface="Times New Roman"/>
              </a:rPr>
              <a:t>: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-познакомить детей с особенностями поведения собак и кошек;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-закрепить правила безопасного поведения с бездомными животными;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-воспитывать навыки доброжелательного отношения ко всему живому;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-прививать ответственность за тех, кого приручили, за свои поступки;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-развивать самостоятельность, инициативу и творчество в проблемно-поисковой деятельности детей;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Times New Roman"/>
              </a:rPr>
              <a:t>-развивать коммуникативные способности детей.</a:t>
            </a:r>
          </a:p>
          <a:p>
            <a:pPr indent="0">
              <a:spcAft>
                <a:spcPts val="0"/>
              </a:spcAft>
              <a:buNone/>
            </a:pPr>
            <a:endParaRPr lang="ru-RU" sz="2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Беседа с детьми и чтение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художественной </a:t>
            </a: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литературы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b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cs typeface="Times New Roman" pitchFamily="18" charset="0"/>
              </a:rPr>
              <a:t>«Как вести себя с бездомными животными»</a:t>
            </a:r>
            <a:endParaRPr lang="ru-RU" sz="2400" b="1" dirty="0">
              <a:solidFill>
                <a:srgbClr val="004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Фото к проекту ,,Бездомные животные,,\P11108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7"/>
          <a:stretch/>
        </p:blipFill>
        <p:spPr bwMode="auto">
          <a:xfrm>
            <a:off x="427688" y="3861048"/>
            <a:ext cx="407485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Дом\Desktop\Фото к проекту ,,Бездомные животные,,\Проект ,,Берегите животных,, осень 2018г\20181128_0922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b="36342"/>
          <a:stretch/>
        </p:blipFill>
        <p:spPr bwMode="auto">
          <a:xfrm>
            <a:off x="4211960" y="1628801"/>
            <a:ext cx="4407674" cy="208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21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Художественное творчество и составление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>рассказа</a:t>
            </a:r>
            <a:r>
              <a:rPr lang="ru-RU" sz="2400" dirty="0" smtClean="0">
                <a:solidFill>
                  <a:srgbClr val="0042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>детьми 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с родителями из личного опыта </a:t>
            </a:r>
            <a: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«Наш любимый домашний питомец»</a:t>
            </a:r>
            <a:endParaRPr lang="ru-RU" sz="2400" dirty="0">
              <a:solidFill>
                <a:srgbClr val="0042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98254"/>
            <a:ext cx="2209080" cy="29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4300" b="18500"/>
          <a:stretch/>
        </p:blipFill>
        <p:spPr>
          <a:xfrm>
            <a:off x="4067944" y="2551684"/>
            <a:ext cx="4038600" cy="223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9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pPr indent="228600">
              <a:spcAft>
                <a:spcPts val="0"/>
              </a:spcAft>
            </a:pP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Инсценировка по стихотворению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>Е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. Благининой «Котенок»</a:t>
            </a:r>
            <a:endParaRPr lang="ru-RU" sz="2400" dirty="0">
              <a:solidFill>
                <a:srgbClr val="0042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Фото к проекту ,,Бездомные животные,,\20190314_1044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33358"/>
          <a:stretch/>
        </p:blipFill>
        <p:spPr bwMode="auto">
          <a:xfrm>
            <a:off x="899592" y="1700808"/>
            <a:ext cx="6825371" cy="3796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Настольные дидактические игры по теме проекта</a:t>
            </a:r>
            <a: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</a:br>
            <a:endParaRPr lang="ru-RU" sz="2400" dirty="0">
              <a:solidFill>
                <a:srgbClr val="0042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«Чей хвост?»</a:t>
            </a:r>
            <a:endParaRPr lang="ru-RU" sz="2400" dirty="0">
              <a:solidFill>
                <a:srgbClr val="004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a typeface="Times New Roman"/>
                <a:cs typeface="Times New Roman"/>
              </a:rPr>
              <a:t>    </a:t>
            </a:r>
            <a:r>
              <a:rPr lang="ru-RU" sz="2400" b="1" dirty="0" smtClean="0">
                <a:solidFill>
                  <a:srgbClr val="0042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Игра </a:t>
            </a:r>
            <a:r>
              <a:rPr lang="ru-RU" sz="2400" b="1" dirty="0">
                <a:solidFill>
                  <a:srgbClr val="0042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«Кто что ест?»</a:t>
            </a:r>
            <a:endParaRPr lang="ru-RU" sz="2400" dirty="0">
              <a:solidFill>
                <a:srgbClr val="0042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P11108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33123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E:\P11108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15121"/>
            <a:ext cx="3384376" cy="249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47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Конструирование «Всем на свете нужен дом»</a:t>
            </a:r>
            <a:endParaRPr lang="ru-RU" sz="2400" b="1" dirty="0">
              <a:solidFill>
                <a:srgbClr val="004200"/>
              </a:solidFill>
            </a:endParaRPr>
          </a:p>
        </p:txBody>
      </p:sp>
      <p:pic>
        <p:nvPicPr>
          <p:cNvPr id="5" name="Picture 2" descr="E:\Фото к проекту ,,Бездомные животные,,\P11108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38600" cy="302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Фото к проекту ,,Бездомные животные,,\P11108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3744884" cy="2809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4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Сюжетно-ролевые игры </a:t>
            </a:r>
            <a:b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«Ветеринарная клиника», «Зоомагазин»</a:t>
            </a:r>
            <a:r>
              <a:rPr lang="ru-RU" sz="1800" dirty="0">
                <a:solidFill>
                  <a:srgbClr val="004200"/>
                </a:solidFill>
                <a:ea typeface="Times New Roman"/>
                <a:cs typeface="Times New Roman"/>
              </a:rPr>
              <a:t/>
            </a:r>
            <a:br>
              <a:rPr lang="ru-RU" sz="1800" dirty="0">
                <a:solidFill>
                  <a:srgbClr val="004200"/>
                </a:solidFill>
                <a:ea typeface="Times New Roman"/>
                <a:cs typeface="Times New Roman"/>
              </a:rPr>
            </a:br>
            <a:endParaRPr lang="ru-RU" dirty="0">
              <a:solidFill>
                <a:srgbClr val="004200"/>
              </a:solidFill>
            </a:endParaRPr>
          </a:p>
        </p:txBody>
      </p:sp>
      <p:pic>
        <p:nvPicPr>
          <p:cNvPr id="5" name="Объект 4" descr="E:\НОВОе\Сюж. - рол. игры  ,,Зоомагазин,,\20190321_112147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081921" cy="265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 descr="E:\МОЁ\Открытые занятия\Открытая игра ,,Ветеренарная клиника,,\Фото сюж.-рол. игра ,,Ветеринар,,\P111035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809786" cy="24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02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4392488"/>
          </a:xfrm>
        </p:spPr>
        <p:txBody>
          <a:bodyPr/>
          <a:lstStyle/>
          <a:p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b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экологического совета»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экологического совета вошли: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воспитатели;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родители (законные представители);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технический персонал;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представители местной администрации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Изготовление книжки – малышки «Дружок»</a:t>
            </a:r>
            <a:endParaRPr lang="ru-RU" sz="2400" dirty="0">
              <a:solidFill>
                <a:srgbClr val="004200"/>
              </a:solidFill>
            </a:endParaRPr>
          </a:p>
        </p:txBody>
      </p:sp>
      <p:pic>
        <p:nvPicPr>
          <p:cNvPr id="5" name="Picture 2" descr="C:\Users\777\Desktop\IMG-3357401e84cc3eb7b54970a3afaaefa0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777\Desktop\20190419_14144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19852"/>
          <a:stretch/>
        </p:blipFill>
        <p:spPr bwMode="auto">
          <a:xfrm>
            <a:off x="4644008" y="1340768"/>
            <a:ext cx="361143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" y="116632"/>
            <a:ext cx="8877672" cy="1143000"/>
          </a:xfrm>
        </p:spPr>
        <p:txBody>
          <a:bodyPr/>
          <a:lstStyle/>
          <a:p>
            <a:pPr indent="228600">
              <a:spcAft>
                <a:spcPts val="0"/>
              </a:spcAft>
            </a:pP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Памятки 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для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родителе</a:t>
            </a:r>
            <a:b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dirty="0" smtClean="0">
                <a:solidFill>
                  <a:srgbClr val="004200"/>
                </a:solidFill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«Безопасность 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детей при общении с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  <a:t>животными»</a:t>
            </a:r>
            <a:b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>Анкетирование 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родителей </a:t>
            </a: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4200"/>
                </a:solidFill>
                <a:latin typeface="Times New Roman"/>
                <a:ea typeface="Times New Roman"/>
              </a:rPr>
              <a:t>«</a:t>
            </a:r>
            <a:r>
              <a:rPr lang="ru-RU" sz="2400" b="1" dirty="0">
                <a:solidFill>
                  <a:srgbClr val="004200"/>
                </a:solidFill>
                <a:latin typeface="Times New Roman"/>
                <a:ea typeface="Times New Roman"/>
              </a:rPr>
              <a:t>Мы в ответе за тех, кого приручили»</a:t>
            </a:r>
            <a: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rgbClr val="004200"/>
                </a:solidFill>
                <a:latin typeface="Times New Roman"/>
                <a:ea typeface="Times New Roman"/>
              </a:rPr>
            </a:br>
            <a:r>
              <a:rPr lang="ru-RU" sz="2400" dirty="0">
                <a:solidFill>
                  <a:srgbClr val="004200"/>
                </a:solidFill>
                <a:ea typeface="Times New Roman"/>
                <a:cs typeface="Times New Roman"/>
              </a:rPr>
              <a:t/>
            </a:r>
            <a:br>
              <a:rPr lang="ru-RU" sz="2400" dirty="0">
                <a:solidFill>
                  <a:srgbClr val="004200"/>
                </a:solidFill>
                <a:ea typeface="Times New Roman"/>
                <a:cs typeface="Times New Roman"/>
              </a:rPr>
            </a:br>
            <a:endParaRPr lang="ru-RU" sz="2400" dirty="0">
              <a:solidFill>
                <a:srgbClr val="004200"/>
              </a:solidFill>
            </a:endParaRPr>
          </a:p>
        </p:txBody>
      </p:sp>
      <p:pic>
        <p:nvPicPr>
          <p:cNvPr id="1026" name="Picture 2" descr="C:\Users\777\Desktop\ФОТО ФЕРМА\20190304_113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1809296"/>
            <a:ext cx="3613552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ФОТО ФЕРМА\20190304_113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355976" cy="292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9917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«Чудеса осенние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«Ёлочка, живи»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082" y="692696"/>
            <a:ext cx="8229600" cy="580926"/>
          </a:xfrm>
        </p:spPr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из природного материала 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«Чудеса осенние»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37389"/>
            <a:ext cx="3275856" cy="1965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utoShape 2" descr="https://mail.yandex.ru/message_part/%D1%82%D0%B5%D0%BB%D0%B5%D1%84%D0%BE%D0%BD+%D1%84%D0%BE%D1%82%D0%BE+137.jpg?_uid=280140122&amp;name=%D1%82%D0%B5%D0%BB%D0%B5%D1%84%D0%BE%D0%BD+%D1%84%D0%BE%D1%82%D0%BE+137.jpg&amp;hid=1.2&amp;ids=16775908611955179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%D1%82%D0%B5%D0%BB%D0%B5%D1%84%D0%BE%D0%BD+%D1%84%D0%BE%D1%82%D0%BE+137.jpg?_uid=280140122&amp;name=%D1%82%D0%B5%D0%BB%D0%B5%D1%84%D0%BE%D0%BD+%D1%84%D0%BE%D1%82%D0%BE+137.jpg&amp;hid=1.2&amp;ids=167759086119551798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05" y="3730577"/>
            <a:ext cx="1728192" cy="2085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32580"/>
            <a:ext cx="1665788" cy="222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777\Desktop\телефон фото 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38" y="1484784"/>
            <a:ext cx="1527275" cy="2036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144" y="20739324"/>
            <a:ext cx="1148826" cy="153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1793"/>
            <a:ext cx="1499286" cy="1990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77" y="4069683"/>
            <a:ext cx="2322405" cy="1746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2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056" y="620688"/>
            <a:ext cx="8229600" cy="652934"/>
          </a:xfrm>
        </p:spPr>
        <p:txBody>
          <a:bodyPr/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поделок из бросового материала </a:t>
            </a:r>
            <a:b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«Ёлочка, живи»</a:t>
            </a:r>
            <a:endParaRPr lang="ru-RU" sz="2400" dirty="0">
              <a:solidFill>
                <a:srgbClr val="0000F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10548"/>
            <a:ext cx="1656184" cy="220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43750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352" y="3843791"/>
            <a:ext cx="1584176" cy="211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6" y="3743750"/>
            <a:ext cx="1568461" cy="2091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96133"/>
            <a:ext cx="1656184" cy="2208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777\Desktop\ФОТО 2018\20181127_1334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6" b="6181"/>
          <a:stretch/>
        </p:blipFill>
        <p:spPr bwMode="auto">
          <a:xfrm>
            <a:off x="3679756" y="1700808"/>
            <a:ext cx="1800200" cy="171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Праздники, развлечения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147248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Праздник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«Осенняя сказка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Развлечение «Запрещающие  знаки природы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Новогодний праздник «Приключения Буратино»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инсценировка экологической сказки «Друзья Буратино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Экологический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праздник «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Как дети землю спасали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«Масленица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Праздник «День матери»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3818"/>
            <a:ext cx="8229600" cy="58092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«Осенняя сказка»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777\Desktop\Новая папка\IMG-274395eb97445a0551de8c6986db78c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77\Desktop\Новая папка\IMG-3661ec28b130110437d045adc946f255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r="11458" b="17917"/>
          <a:stretch/>
        </p:blipFill>
        <p:spPr bwMode="auto">
          <a:xfrm>
            <a:off x="827584" y="1162220"/>
            <a:ext cx="3206567" cy="261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777\Desktop\ФОТО ФЕРМА\IMG-3ab57ea37893ae7d8bf71003b8303bf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«Запрещающие  знаки природы»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"/>
          <a:stretch/>
        </p:blipFill>
        <p:spPr>
          <a:xfrm>
            <a:off x="3059832" y="1340768"/>
            <a:ext cx="3412676" cy="235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2" y="2861265"/>
            <a:ext cx="2073306" cy="2764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b="12201"/>
          <a:stretch/>
        </p:blipFill>
        <p:spPr>
          <a:xfrm>
            <a:off x="6660232" y="2979566"/>
            <a:ext cx="2016224" cy="264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5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праздник «Приключения Буратино»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экологической сказки «Друзья Буратино»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3"/>
          <a:stretch/>
        </p:blipFill>
        <p:spPr>
          <a:xfrm>
            <a:off x="1654251" y="3933056"/>
            <a:ext cx="283774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21414" b="11426"/>
          <a:stretch/>
        </p:blipFill>
        <p:spPr>
          <a:xfrm>
            <a:off x="5220072" y="3933056"/>
            <a:ext cx="273981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2603781" cy="195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777\Desktop\Новая папка\IMG-2776c27f4d39862f351926aa05d6aa8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53621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5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праздник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«Как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землю спасали»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777\Desktop\ФОТО ФЕРМА\20190405_10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358439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777\Desktop\IMG-04eb683b702cc6611049cae88df6ff2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ФОТО ФЕРМА\20190405_1004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56"/>
          <a:stretch/>
        </p:blipFill>
        <p:spPr bwMode="auto">
          <a:xfrm>
            <a:off x="3662557" y="3784149"/>
            <a:ext cx="2218929" cy="1722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77\Desktop\ФОТО ФЕРМА\20190405_095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531" r="23890"/>
          <a:stretch/>
        </p:blipFill>
        <p:spPr bwMode="auto">
          <a:xfrm>
            <a:off x="539552" y="3506297"/>
            <a:ext cx="2728616" cy="186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777\Desktop\ФОТО ФЕРМА\20190405_1003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9889" b="15926"/>
          <a:stretch/>
        </p:blipFill>
        <p:spPr bwMode="auto">
          <a:xfrm>
            <a:off x="6300192" y="3784149"/>
            <a:ext cx="2316854" cy="218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3888432"/>
          </a:xfrm>
        </p:spPr>
        <p:txBody>
          <a:bodyPr/>
          <a:lstStyle/>
          <a:p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2.</a:t>
            </a:r>
            <a:b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«Проведения исследования экологической ситуации»</a:t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и членами экологического совета 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всего учебного года 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мероприятия: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«Масленица»</a:t>
            </a:r>
            <a:endParaRPr lang="ru-RU" sz="2400" dirty="0"/>
          </a:p>
        </p:txBody>
      </p:sp>
      <p:pic>
        <p:nvPicPr>
          <p:cNvPr id="2050" name="Picture 2" descr="C:\Users\777\Desktop\ФОТО ФЕРМА\20190306_1111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 r="13399" b="36994"/>
          <a:stretch/>
        </p:blipFill>
        <p:spPr bwMode="auto">
          <a:xfrm>
            <a:off x="395536" y="1607723"/>
            <a:ext cx="3894610" cy="287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777\Desktop\ФОТО ФЕРМА\20190306_113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9738" r="10260" b="28628"/>
          <a:stretch/>
        </p:blipFill>
        <p:spPr bwMode="auto">
          <a:xfrm>
            <a:off x="4767881" y="1617635"/>
            <a:ext cx="3605730" cy="292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матери»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/>
        </p:blipFill>
        <p:spPr>
          <a:xfrm>
            <a:off x="4644008" y="1255129"/>
            <a:ext cx="3168352" cy="202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14270" r="-1783" b="-14270"/>
          <a:stretch/>
        </p:blipFill>
        <p:spPr>
          <a:xfrm>
            <a:off x="5436096" y="3501008"/>
            <a:ext cx="3024336" cy="275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1371202" y="3861048"/>
            <a:ext cx="3460252" cy="176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/>
          <a:stretch/>
        </p:blipFill>
        <p:spPr>
          <a:xfrm>
            <a:off x="1371202" y="1462472"/>
            <a:ext cx="2305766" cy="182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19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Природа охранные 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Природоохранная акция «Птичья столовая»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 8 марта «День весеннего настроения»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Акция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«День птиц»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5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Природоохранная акция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столовая»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777\Desktop\Новая папка\20190215_101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364840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77\Desktop\Новая папка\20190215_102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2842077" cy="378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к 8 марта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весеннего настроения»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777\Desktop\ФОТО ФЕРМА\20190305_10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4" y="1916832"/>
            <a:ext cx="4355976" cy="326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77\Desktop\ФОТО ФЕРМА\20190305_100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7765"/>
            <a:ext cx="302433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7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«День птиц»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777\Desktop\20190416_105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5532107" cy="311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777\Desktop\20190422_1726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 bwMode="auto">
          <a:xfrm>
            <a:off x="5940152" y="1628800"/>
            <a:ext cx="2576735" cy="403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ыставка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плакатов </a:t>
            </a:r>
            <a:b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«Спасём и сохраним живой мир!»</a:t>
            </a:r>
            <a:endParaRPr lang="ru-RU" sz="24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Объект 3" descr="E:\Фото по эколог. играм\P111076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4038600" cy="249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777\Desktop\20190419_1417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r="3290" b="10589"/>
          <a:stretch/>
        </p:blipFill>
        <p:spPr bwMode="auto">
          <a:xfrm>
            <a:off x="5148064" y="1484784"/>
            <a:ext cx="307220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1560" y="548680"/>
            <a:ext cx="7499176" cy="5326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Огород на окне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777\Desktop\ФОТО ФЕРМА\20190322_111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419872" cy="192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77\Desktop\ФОТО ФЕРМА\20190402_0839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4757"/>
            <a:ext cx="3960440" cy="222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777\Desktop\20190424_142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96" y="3789040"/>
            <a:ext cx="4355976" cy="245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на ферму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777\Desktop\ФОТО ФЕРМА\20190315_1047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 b="15916"/>
          <a:stretch/>
        </p:blipFill>
        <p:spPr bwMode="auto">
          <a:xfrm>
            <a:off x="745961" y="1025597"/>
            <a:ext cx="3548951" cy="240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77\Desktop\ФОТО ФЕРМА\20190315_1054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-1"/>
          <a:stretch/>
        </p:blipFill>
        <p:spPr bwMode="auto">
          <a:xfrm>
            <a:off x="5076056" y="3554361"/>
            <a:ext cx="2664296" cy="30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77\Desktop\ФОТО ФЕРМА\20190315_1107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7842" b="10981"/>
          <a:stretch/>
        </p:blipFill>
        <p:spPr bwMode="auto">
          <a:xfrm>
            <a:off x="1010788" y="3861048"/>
            <a:ext cx="3284124" cy="240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777\Desktop\ФОТО ФЕРМА\20190315_110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45282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3914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дидактического пособия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вокруг нас»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777\Desktop\Новая папка\20190228_140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4446" r="9445" b="5185"/>
          <a:stretch/>
        </p:blipFill>
        <p:spPr bwMode="auto">
          <a:xfrm>
            <a:off x="1475655" y="1412776"/>
            <a:ext cx="5885573" cy="4906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45624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Цикл НОД по «Познавательному развитию» экспериментирование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772816"/>
            <a:ext cx="8280920" cy="416592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– экспериментальная деятельность </a:t>
            </a:r>
          </a:p>
          <a:p>
            <a:pPr marL="0" lvl="0" indent="0" algn="ctr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выявлению солнечных лучей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Опытно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экспериментальная деятельность 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«Свойства песка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  <a:endParaRPr lang="ru-RU" sz="1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0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Уголки (календарь) природы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777\Desktop\20190423_150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22555" b="2099"/>
          <a:stretch/>
        </p:blipFill>
        <p:spPr bwMode="auto">
          <a:xfrm>
            <a:off x="334368" y="1677360"/>
            <a:ext cx="3980213" cy="3793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777\Desktop\20190423_145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4666" r="19445" b="4075"/>
          <a:stretch/>
        </p:blipFill>
        <p:spPr bwMode="auto">
          <a:xfrm>
            <a:off x="4726938" y="1677360"/>
            <a:ext cx="3754374" cy="377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19256" cy="292894"/>
          </a:xfrm>
        </p:spPr>
        <p:txBody>
          <a:bodyPr/>
          <a:lstStyle/>
          <a:p>
            <a:pPr algn="l"/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3 «Разработка плана действий по снижению нагрузки на окружающую среду»</a:t>
            </a:r>
            <a:b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проведения мероприятий: </a:t>
            </a: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октябрь-май</a:t>
            </a:r>
            <a:b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</a:t>
            </a: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согласно утвержденному плану мероприятий по экологическому воспитанию на </a:t>
            </a:r>
            <a:r>
              <a:rPr lang="ru-RU" altLang="ru-RU" sz="2800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</a:t>
            </a: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  <a:b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участников: </a:t>
            </a:r>
            <a:r>
              <a:rPr lang="ru-RU" altLang="ru-RU" sz="28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5 до 65</a:t>
            </a:r>
          </a:p>
        </p:txBody>
      </p:sp>
    </p:spTree>
    <p:extLst>
      <p:ext uri="{BB962C8B-B14F-4D97-AF65-F5344CB8AC3E}">
        <p14:creationId xmlns:p14="http://schemas.microsoft.com/office/powerpoint/2010/main" val="17348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075240" cy="724942"/>
          </a:xfrm>
        </p:spPr>
        <p:txBody>
          <a:bodyPr/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4 «Мониторинг и оценка»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4213" y="1341438"/>
            <a:ext cx="7848600" cy="41751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None/>
            </a:pPr>
            <a:r>
              <a:rPr lang="ru-RU" sz="1600" u="sng" dirty="0" smtClean="0"/>
              <a:t>Энергосбережение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Контроль  за выполнением и подведением итога проводился  после каждого проведенного мероприятия. У детей продолжает формироваться осознанное отношение к сбережению энергоресурсов (электричество, тепло, вода) следят за включенными лампами в дневное время, дома родителям напоминают о том, чтобы выключали свет уходя из комнаты, выключали воду когда чистят зубы или стоят по душем, собирать дождевую воду для полива и т.д. У детей начинает формироваться  экологическое сознание, культура природопользования. </a:t>
            </a:r>
          </a:p>
          <a:p>
            <a:pPr>
              <a:buNone/>
            </a:pPr>
            <a:r>
              <a:rPr lang="ru-RU" sz="1600" dirty="0" smtClean="0"/>
              <a:t>При организации экологической акции населению раздавались листовки с методами и формами энергосбережения, дети делились своими знаниями по вопросам энергосбережения.</a:t>
            </a:r>
          </a:p>
          <a:p>
            <a:pPr>
              <a:buNone/>
            </a:pPr>
            <a:r>
              <a:rPr lang="ru-RU" altLang="ru-RU" sz="1600" dirty="0" smtClean="0"/>
              <a:t> </a:t>
            </a:r>
            <a:r>
              <a:rPr lang="ru-RU" altLang="ru-RU" sz="1600" i="1" u="sng" dirty="0" smtClean="0"/>
              <a:t>В конце учебного года был проведен мониторинг, у  дошкольников повысился уровень экологической воспитанности.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4555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5 « Включение экологической тематики в школьные курсы»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Экологическая тематика по теме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«Энергосбережение»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включена в календарное и перспективное планирование и реализовывалась в различных  видах  деятельности: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познавательно - исследовательской деятельности (знакомство с методами энергосбережения, сбор информации);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двигательной деятельности  (праздники и развлечения по данной тематике);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коммуникативной деятельности (беседы с детьми о расточительстве энергоресурсов и их последовательности, составление рассказов, сказок  и историй);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восприятие художественной литературы и фольклора (чтение рассказов, сказок,  загадок, рисунки, фото, картинки);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изобразительной деятельности;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игровой деятельности;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музыкальной  деятельности.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92591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6 «Предоставление информации и сотрудничество»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600" y="1052031"/>
          <a:ext cx="7200801" cy="4751811"/>
        </p:xfrm>
        <a:graphic>
          <a:graphicData uri="http://schemas.openxmlformats.org/drawingml/2006/table">
            <a:tbl>
              <a:tblPr/>
              <a:tblGrid>
                <a:gridCol w="33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13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7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95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21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617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3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№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Мероприятия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Дата проведения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Целевая группа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К-во участн.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Результативность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1.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«Областная научно практическая конференция с всероссийским участием «Проблемы экологического инклюзивного образования»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Педагоги дошкольных учреждений, воспитанники, родители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Сертификат участника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Конкурс поделок из природного материала «Осенние чудеса»</a:t>
                      </a:r>
                    </a:p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на базе СП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Педагоги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Дипломы участника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3.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Областной конкурс рисунков </a:t>
                      </a:r>
                    </a:p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«Земля – наш Дом»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Педагоги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Дипломы участника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Районный конкурс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лепбуков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«Четыре времени года»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Педагоги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Наводчикова 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Санатулина 3 место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5.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4 Всероссийский конкурс творческих работ из бросового материала «Ёлочка, живи!»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2017г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Педагоги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</a:rPr>
                        <a:t>3 место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в номинации коллективная работа: </a:t>
                      </a:r>
                      <a:endParaRPr lang="ru-RU" sz="10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</a:rPr>
                        <a:t>3 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</a:rPr>
                        <a:t>место 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в номинации коллективная работа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</a:rPr>
                        <a:t>: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6.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Окружное ОТМО «Инновационный подход к экологическому образованию дошкольников для устойчивого развития»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2017г.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Педагоги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Сертификаты участника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1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7.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Окружной фестиваль</a:t>
                      </a:r>
                    </a:p>
                    <a:p>
                      <a:pPr marR="628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«Самое лучшее – детям!»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2018 г.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Педагог детского сада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Сертификат участника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5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экологических конкурсах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14095"/>
          <a:stretch/>
        </p:blipFill>
        <p:spPr>
          <a:xfrm>
            <a:off x="838818" y="1723886"/>
            <a:ext cx="1800200" cy="13207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26768" r="6668" b="7083"/>
          <a:stretch/>
        </p:blipFill>
        <p:spPr>
          <a:xfrm>
            <a:off x="5766878" y="3795199"/>
            <a:ext cx="1192274" cy="1564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7450" r="5201" b="10101"/>
          <a:stretch/>
        </p:blipFill>
        <p:spPr>
          <a:xfrm>
            <a:off x="2629142" y="3662146"/>
            <a:ext cx="1152512" cy="1656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5351" r="5201" b="10101"/>
          <a:stretch/>
        </p:blipFill>
        <p:spPr>
          <a:xfrm>
            <a:off x="1027921" y="3532878"/>
            <a:ext cx="1235277" cy="1827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7450" r="3334" b="18500"/>
          <a:stretch/>
        </p:blipFill>
        <p:spPr>
          <a:xfrm>
            <a:off x="6936994" y="1703089"/>
            <a:ext cx="1304999" cy="16245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5201" r="12201" b="3801"/>
          <a:stretch/>
        </p:blipFill>
        <p:spPr>
          <a:xfrm rot="5400000">
            <a:off x="4969810" y="1748515"/>
            <a:ext cx="1694958" cy="129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5201" r="15350" b="5201"/>
          <a:stretch/>
        </p:blipFill>
        <p:spPr>
          <a:xfrm>
            <a:off x="3001432" y="1703089"/>
            <a:ext cx="1805371" cy="1293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133" r="6951" b="5200"/>
          <a:stretch/>
        </p:blipFill>
        <p:spPr>
          <a:xfrm rot="5400000">
            <a:off x="3917181" y="3937765"/>
            <a:ext cx="1640170" cy="11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экологической конференции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3" t="5717" r="10954" b="5529"/>
          <a:stretch/>
        </p:blipFill>
        <p:spPr>
          <a:xfrm rot="5400000">
            <a:off x="1156764" y="2123248"/>
            <a:ext cx="3374087" cy="23042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4300" r="3334" b="9051"/>
          <a:stretch/>
        </p:blipFill>
        <p:spPr>
          <a:xfrm>
            <a:off x="5220072" y="1588332"/>
            <a:ext cx="2231400" cy="33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7704856" cy="4525963"/>
          </a:xfrm>
        </p:spPr>
        <p:txBody>
          <a:bodyPr/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Экологический кодекс детского сада «Зоренька»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Природа - наш огромный дом,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 всем найдется место в нём: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Букашке, зверю и побегу,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 дереву, и человеку.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Хоть дом большой, но хрупок он –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Ему всё хуже с каждым днём.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Не враг вредит из века в век,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Природу портит человек.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Но, может, скоро мы поймём,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мы неправильно живём,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 дом наш охранять должны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От грязи, злобы и войны.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Чтоб в доме нашем навсегда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Царили мир и чистота.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7 «Формулировка и принятие </a:t>
            </a:r>
            <a:b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кодекса»</a:t>
            </a:r>
          </a:p>
        </p:txBody>
      </p:sp>
    </p:spTree>
    <p:extLst>
      <p:ext uri="{BB962C8B-B14F-4D97-AF65-F5344CB8AC3E}">
        <p14:creationId xmlns:p14="http://schemas.microsoft.com/office/powerpoint/2010/main" val="33503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3224" y="764704"/>
            <a:ext cx="7643192" cy="85923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– экспериментальная деятельность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выявлению солнечных лучей»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3733419" cy="2240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40" y="2852936"/>
            <a:ext cx="3744416" cy="224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7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экспериментальная деятельность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песка»</a:t>
            </a:r>
            <a:endParaRPr lang="ru-RU" sz="2400" dirty="0"/>
          </a:p>
        </p:txBody>
      </p:sp>
      <p:pic>
        <p:nvPicPr>
          <p:cNvPr id="5122" name="Picture 2" descr="E:\НОД по эксперемен. ,,Свойства песка,, осень 2018г\P11105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2" r="4150"/>
          <a:stretch/>
        </p:blipFill>
        <p:spPr bwMode="auto">
          <a:xfrm>
            <a:off x="1331640" y="1562078"/>
            <a:ext cx="3024336" cy="190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НОД по эксперемен. ,,Свойства песка,, осень 2018г\P11105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6467"/>
          <a:stretch/>
        </p:blipFill>
        <p:spPr bwMode="auto">
          <a:xfrm>
            <a:off x="4904245" y="1562078"/>
            <a:ext cx="2866851" cy="179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НОД по эксперемен. ,,Свойства песка,, осень 2018г\P11105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14174" r="14594" b="1877"/>
          <a:stretch/>
        </p:blipFill>
        <p:spPr bwMode="auto">
          <a:xfrm>
            <a:off x="683568" y="3726904"/>
            <a:ext cx="2592854" cy="263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НОД по эксперемен. ,,Свойства песка,, осень 2018г\P11105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13075" r="15496"/>
          <a:stretch/>
        </p:blipFill>
        <p:spPr bwMode="auto">
          <a:xfrm>
            <a:off x="3635895" y="3726904"/>
            <a:ext cx="2476519" cy="234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НОД по эксперемен. ,,Свойства песка,, осень 2018г\P11105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8667"/>
          <a:stretch/>
        </p:blipFill>
        <p:spPr bwMode="auto">
          <a:xfrm>
            <a:off x="6444208" y="3726904"/>
            <a:ext cx="2316650" cy="2212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Цикл НОД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«Художественно эстетическому развитию»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7931224" cy="4525963"/>
          </a:xfrm>
        </p:spPr>
        <p:txBody>
          <a:bodyPr/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аппликация </a:t>
            </a:r>
          </a:p>
          <a:p>
            <a:pPr marL="0" lvl="0" indent="0" algn="ctr">
              <a:lnSpc>
                <a:spcPct val="150000"/>
              </a:lnSpc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«Падают, падают листья, в нашем саду листопад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 «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Фруктовый натюрморт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епка «Грибное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лукошко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fontAlgn="auto" hangingPunct="1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Аппликация из осенних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листьев.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123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9592" y="548680"/>
            <a:ext cx="7592184" cy="75669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аппликация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«Падают, падают листья, в нашем саду листопад»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99186"/>
            <a:ext cx="3240362" cy="194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384377" cy="2030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360476" cy="201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14014"/>
            <a:ext cx="3296947" cy="197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6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058764"/>
            <a:ext cx="4002697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НОД аппликация </a:t>
            </a: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«Фруктовый натюрморт»</a:t>
            </a:r>
            <a:endParaRPr lang="ru-RU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777\Desktop\ФОТО 2018\телефон фото 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1" y="2250285"/>
            <a:ext cx="3504389" cy="2628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46816" y="1058764"/>
            <a:ext cx="3036216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НОД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</a:p>
          <a:p>
            <a:pPr lvl="0"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«Грибное лукошко»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777\Desktop\ФОТО 2018\телефон фото 8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r="6233"/>
          <a:stretch/>
        </p:blipFill>
        <p:spPr bwMode="auto">
          <a:xfrm>
            <a:off x="4808740" y="2145401"/>
            <a:ext cx="3312368" cy="2838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885</Words>
  <Application>Microsoft Office PowerPoint</Application>
  <PresentationFormat>Экран (4:3)</PresentationFormat>
  <Paragraphs>177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1_Тема Office</vt:lpstr>
      <vt:lpstr>структурное подразделение государственного бюджетного   общеобразовательного учреждения Самарской области   средней общеобразовательной школы пос.Прибой муниципального района Безенчукский Самарской области –  детский сад «Зоренька» 446242, Самарская область, муниципальный район Безенчукский пос.Прибой,  ул. Административная, д. 8 тел./факс 8(846 76) 43317 E-mail: dsgunko@vandex.ru </vt:lpstr>
      <vt:lpstr>Шаг 1.  «Создание экологического совета»   В состав экологического совета вошли: - воспитатели; - родители (законные представители); - технический персонал; - представители местной администрации </vt:lpstr>
      <vt:lpstr>Шаг 2.  «Проведения исследования экологической ситуации»  С воспитанниками и членами экологического совета  на протяжении всего учебного года  проводились следующие мероприятия:</vt:lpstr>
      <vt:lpstr>Цикл НОД по «Познавательному развитию» экспериментирование  </vt:lpstr>
      <vt:lpstr>Презентация PowerPoint</vt:lpstr>
      <vt:lpstr> Опытно – экспериментальная деятельность  «Свойства песка»</vt:lpstr>
      <vt:lpstr>Цикл НОД по «Художественно эстетическому развитию»</vt:lpstr>
      <vt:lpstr>Презентация PowerPoint</vt:lpstr>
      <vt:lpstr>Презентация PowerPoint</vt:lpstr>
      <vt:lpstr>Аппликация из осенних листьев</vt:lpstr>
      <vt:lpstr>  Наблюдение на прогулке «За сезонными изменениями в природе» </vt:lpstr>
      <vt:lpstr>Проектная деятельность «Защитим животных» </vt:lpstr>
      <vt:lpstr>Проектная деятельность   «Защитим животных» </vt:lpstr>
      <vt:lpstr>Беседа с детьми и чтение художественной  литературы по теме проекта  «Как вести себя с бездомными животными»</vt:lpstr>
      <vt:lpstr>Художественное творчество и составление рассказа детьми с родителями из личного опыта  «Наш любимый домашний питомец»</vt:lpstr>
      <vt:lpstr>Инсценировка по стихотворению  Е. Благининой «Котенок»</vt:lpstr>
      <vt:lpstr>Настольные дидактические игры по теме проекта </vt:lpstr>
      <vt:lpstr>Конструирование «Всем на свете нужен дом»</vt:lpstr>
      <vt:lpstr>Сюжетно-ролевые игры  «Ветеринарная клиника», «Зоомагазин» </vt:lpstr>
      <vt:lpstr>Изготовление книжки – малышки «Дружок»</vt:lpstr>
      <vt:lpstr>Памятки для родителе  «Безопасность детей при общении с животными» Анкетирование родителей  «Мы в ответе за тех, кого приручили»  </vt:lpstr>
      <vt:lpstr>Конкурсы</vt:lpstr>
      <vt:lpstr>Конкурс поделок из природного материала  «Чудеса осенние»</vt:lpstr>
      <vt:lpstr>Конкурс поделок из бросового материала  «Ёлочка, живи»</vt:lpstr>
      <vt:lpstr>Праздники, развлечения</vt:lpstr>
      <vt:lpstr>Праздник «Осенняя сказка»</vt:lpstr>
      <vt:lpstr>Развлечение «Запрещающие  знаки природы»</vt:lpstr>
      <vt:lpstr>Новогодний праздник «Приключения Буратино» инсценировка экологической сказки «Друзья Буратино»</vt:lpstr>
      <vt:lpstr>Экологический праздник «Как дети землю спасали» </vt:lpstr>
      <vt:lpstr>«Масленица»</vt:lpstr>
      <vt:lpstr>Праздник «День матери»</vt:lpstr>
      <vt:lpstr>Природа охранные акции</vt:lpstr>
      <vt:lpstr>Природоохранная акция  «Птичья столовая»</vt:lpstr>
      <vt:lpstr>Акция к 8 марта  «День весеннего настроения»</vt:lpstr>
      <vt:lpstr>Акция «День птиц»</vt:lpstr>
      <vt:lpstr>Выставка плакатов  «Спасём и сохраним живой мир!»</vt:lpstr>
      <vt:lpstr> </vt:lpstr>
      <vt:lpstr>Экскурсия на ферму</vt:lpstr>
      <vt:lpstr>Разработка дидактического пособия «Мир вокруг нас»</vt:lpstr>
      <vt:lpstr>Уголки (календарь) природы</vt:lpstr>
      <vt:lpstr>Шаг 3 «Разработка плана действий по снижению нагрузки на окружающую среду»   Срок проведения мероприятий: октябрь-май Мероприятия: согласно утвержденному плану мероприятий по экологическому воспитанию на 2017-2018 учебный год Количество участников: от 5 до 65</vt:lpstr>
      <vt:lpstr>Шаг 4 «Мониторинг и оценка»</vt:lpstr>
      <vt:lpstr>Шаг 5 « Включение экологической тематики в школьные курсы»</vt:lpstr>
      <vt:lpstr>Шаг 6 «Предоставление информации и сотрудничество»</vt:lpstr>
      <vt:lpstr>Участие в экологических конкурсах</vt:lpstr>
      <vt:lpstr>Участие в экологической конференции</vt:lpstr>
      <vt:lpstr>Шаг 7 «Формулировка и принятие  Экологического кодекса»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777</cp:lastModifiedBy>
  <cp:revision>142</cp:revision>
  <dcterms:created xsi:type="dcterms:W3CDTF">2014-07-06T18:18:01Z</dcterms:created>
  <dcterms:modified xsi:type="dcterms:W3CDTF">2019-04-29T16:30:23Z</dcterms:modified>
</cp:coreProperties>
</file>